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20" y="-28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29B52DE5-4BAD-4FF6-9AF1-6D71E3277876}" type="datetimeFigureOut">
              <a:rPr lang="en-US" smtClean="0"/>
              <a:t>10/7/2011</a:t>
            </a:fld>
            <a:endParaRPr lang="en-US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28A14FF7-DEF3-4509-A19A-7B2CB311FFBF}" type="slidenum">
              <a:rPr lang="en-US" smtClean="0"/>
              <a:t>‹#›</a:t>
            </a:fld>
            <a:endParaRPr lang="en-US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B52DE5-4BAD-4FF6-9AF1-6D71E3277876}" type="datetimeFigureOut">
              <a:rPr lang="en-US" smtClean="0"/>
              <a:t>10/7/2011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14FF7-DEF3-4509-A19A-7B2CB311FFB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B52DE5-4BAD-4FF6-9AF1-6D71E3277876}" type="datetimeFigureOut">
              <a:rPr lang="en-US" smtClean="0"/>
              <a:t>10/7/2011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14FF7-DEF3-4509-A19A-7B2CB311FFB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B52DE5-4BAD-4FF6-9AF1-6D71E3277876}" type="datetimeFigureOut">
              <a:rPr lang="en-US" smtClean="0"/>
              <a:t>10/7/2011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14FF7-DEF3-4509-A19A-7B2CB311FFB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B52DE5-4BAD-4FF6-9AF1-6D71E3277876}" type="datetimeFigureOut">
              <a:rPr lang="en-US" smtClean="0"/>
              <a:t>10/7/2011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14FF7-DEF3-4509-A19A-7B2CB311FFB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B52DE5-4BAD-4FF6-9AF1-6D71E3277876}" type="datetimeFigureOut">
              <a:rPr lang="en-US" smtClean="0"/>
              <a:t>10/7/2011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14FF7-DEF3-4509-A19A-7B2CB311FFBF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B52DE5-4BAD-4FF6-9AF1-6D71E3277876}" type="datetimeFigureOut">
              <a:rPr lang="en-US" smtClean="0"/>
              <a:t>10/7/2011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14FF7-DEF3-4509-A19A-7B2CB311FFB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B52DE5-4BAD-4FF6-9AF1-6D71E3277876}" type="datetimeFigureOut">
              <a:rPr lang="en-US" smtClean="0"/>
              <a:t>10/7/2011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14FF7-DEF3-4509-A19A-7B2CB311FFB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B52DE5-4BAD-4FF6-9AF1-6D71E3277876}" type="datetimeFigureOut">
              <a:rPr lang="en-US" smtClean="0"/>
              <a:t>10/7/2011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14FF7-DEF3-4509-A19A-7B2CB311FFB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B52DE5-4BAD-4FF6-9AF1-6D71E3277876}" type="datetimeFigureOut">
              <a:rPr lang="en-US" smtClean="0"/>
              <a:t>10/7/2011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14FF7-DEF3-4509-A19A-7B2CB311FFBF}" type="slidenum">
              <a:rPr lang="en-US" smtClean="0"/>
              <a:t>‹#›</a:t>
            </a:fld>
            <a:endParaRPr lang="en-US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B52DE5-4BAD-4FF6-9AF1-6D71E3277876}" type="datetimeFigureOut">
              <a:rPr lang="en-US" smtClean="0"/>
              <a:t>10/7/2011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14FF7-DEF3-4509-A19A-7B2CB311FFB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29B52DE5-4BAD-4FF6-9AF1-6D71E3277876}" type="datetimeFigureOut">
              <a:rPr lang="en-US" smtClean="0"/>
              <a:t>10/7/2011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28A14FF7-DEF3-4509-A19A-7B2CB311FFB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The Charter of Rights and Freedoms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Ms. Campbell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1134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609599" y="838200"/>
            <a:ext cx="7848599" cy="762000"/>
          </a:xfrm>
          <a:prstGeom prst="rect">
            <a:avLst/>
          </a:prstGeom>
        </p:spPr>
        <p:txBody>
          <a:bodyPr>
            <a:normAutofit fontScale="85000" lnSpcReduction="1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Minority Language Education Rights</a:t>
            </a:r>
            <a:endParaRPr lang="en-US" dirty="0"/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609599" y="1590207"/>
            <a:ext cx="4038601" cy="2753193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4008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2471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2588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517904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71907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9202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121408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Parents of a </a:t>
            </a:r>
            <a:r>
              <a:rPr lang="en-US" b="1" dirty="0" smtClean="0"/>
              <a:t>linguistic minority</a:t>
            </a:r>
            <a:r>
              <a:rPr lang="en-US" dirty="0" smtClean="0"/>
              <a:t> in their province have the right to have their children educated in </a:t>
            </a:r>
            <a:r>
              <a:rPr lang="en-US" b="1" dirty="0" smtClean="0"/>
              <a:t>either</a:t>
            </a:r>
            <a:r>
              <a:rPr lang="en-US" dirty="0" smtClean="0"/>
              <a:t> official language</a:t>
            </a:r>
            <a:endParaRPr lang="en-US" dirty="0" smtClean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3898" y="1581070"/>
            <a:ext cx="3879330" cy="4716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737" y="4031138"/>
            <a:ext cx="2981325" cy="22326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39978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838200"/>
            <a:ext cx="7924800" cy="646664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Creating the Charter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524000"/>
            <a:ext cx="7772400" cy="4800600"/>
          </a:xfrm>
        </p:spPr>
        <p:txBody>
          <a:bodyPr>
            <a:normAutofit/>
          </a:bodyPr>
          <a:lstStyle/>
          <a:p>
            <a:r>
              <a:rPr lang="en-US" dirty="0" smtClean="0"/>
              <a:t>In 1867 the </a:t>
            </a:r>
            <a:r>
              <a:rPr lang="en-US" b="1" dirty="0" smtClean="0"/>
              <a:t>British North America</a:t>
            </a:r>
            <a:r>
              <a:rPr lang="en-US" dirty="0" smtClean="0"/>
              <a:t> Act made Canada a Dominion of the British Empire</a:t>
            </a:r>
          </a:p>
          <a:p>
            <a:pPr lvl="1"/>
            <a:r>
              <a:rPr lang="en-US" dirty="0" smtClean="0"/>
              <a:t>Canada got its own </a:t>
            </a:r>
            <a:r>
              <a:rPr lang="en-US" b="1" dirty="0" smtClean="0"/>
              <a:t>Prime Minister</a:t>
            </a:r>
            <a:r>
              <a:rPr lang="en-US" dirty="0" smtClean="0"/>
              <a:t> and </a:t>
            </a:r>
            <a:r>
              <a:rPr lang="en-US" b="1" dirty="0" smtClean="0"/>
              <a:t>Parliament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In 1931 the </a:t>
            </a:r>
            <a:r>
              <a:rPr lang="en-US" b="1" dirty="0" smtClean="0"/>
              <a:t>Statute of Westminster</a:t>
            </a:r>
            <a:r>
              <a:rPr lang="en-US" dirty="0" smtClean="0"/>
              <a:t> ended Canada’s colonial years</a:t>
            </a:r>
          </a:p>
          <a:p>
            <a:pPr lvl="1"/>
            <a:r>
              <a:rPr lang="en-US" dirty="0" smtClean="0"/>
              <a:t>Commonwealth countries were declared to be </a:t>
            </a:r>
            <a:r>
              <a:rPr lang="en-US" b="1" dirty="0" smtClean="0"/>
              <a:t>equal</a:t>
            </a:r>
            <a:r>
              <a:rPr lang="en-US" dirty="0" smtClean="0"/>
              <a:t> with Britain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In 1982 the </a:t>
            </a:r>
            <a:r>
              <a:rPr lang="en-US" b="1" dirty="0" smtClean="0"/>
              <a:t>Constitution Act</a:t>
            </a:r>
            <a:r>
              <a:rPr lang="en-US" dirty="0"/>
              <a:t> </a:t>
            </a:r>
            <a:r>
              <a:rPr lang="en-US" dirty="0" smtClean="0"/>
              <a:t>gave the Canadian government the authority to make changes to the constitution </a:t>
            </a:r>
            <a:r>
              <a:rPr lang="en-US" dirty="0" smtClean="0">
                <a:sym typeface="Wingdings" pitchFamily="2" charset="2"/>
              </a:rPr>
              <a:t> “to </a:t>
            </a:r>
            <a:r>
              <a:rPr lang="en-US" b="1" dirty="0" err="1" smtClean="0">
                <a:sym typeface="Wingdings" pitchFamily="2" charset="2"/>
              </a:rPr>
              <a:t>patriate</a:t>
            </a:r>
            <a:r>
              <a:rPr lang="en-US" dirty="0">
                <a:sym typeface="Wingdings" pitchFamily="2" charset="2"/>
              </a:rPr>
              <a:t> </a:t>
            </a:r>
            <a:r>
              <a:rPr lang="en-US" dirty="0" smtClean="0">
                <a:sym typeface="Wingdings" pitchFamily="2" charset="2"/>
              </a:rPr>
              <a:t>the constitution”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305146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801136"/>
            <a:ext cx="8077200" cy="646664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Guarantee of Rights and Freedoms</a:t>
            </a:r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399" y="1447800"/>
            <a:ext cx="8153401" cy="3337466"/>
          </a:xfrm>
          <a:prstGeom prst="rect">
            <a:avLst/>
          </a:prstGeom>
          <a:ln>
            <a:noFill/>
          </a:ln>
          <a:effectLst/>
        </p:spPr>
      </p:pic>
      <p:sp>
        <p:nvSpPr>
          <p:cNvPr id="6" name="Rounded Rectangle 5"/>
          <p:cNvSpPr/>
          <p:nvPr/>
        </p:nvSpPr>
        <p:spPr>
          <a:xfrm>
            <a:off x="685800" y="1447800"/>
            <a:ext cx="7772400" cy="3337466"/>
          </a:xfrm>
          <a:prstGeom prst="round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533399" y="4891207"/>
            <a:ext cx="8077201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ym typeface="Wingdings" pitchFamily="2" charset="2"/>
              </a:rPr>
              <a:t>AKA: You have rights, but your rights are not unlimited!</a:t>
            </a:r>
          </a:p>
          <a:p>
            <a:pPr algn="ctr"/>
            <a:endParaRPr lang="en-US" sz="1200" dirty="0">
              <a:sym typeface="Wingdings" pitchFamily="2" charset="2"/>
            </a:endParaRPr>
          </a:p>
          <a:p>
            <a:pPr algn="ctr"/>
            <a:r>
              <a:rPr lang="en-US" b="1" dirty="0" smtClean="0">
                <a:sym typeface="Wingdings" pitchFamily="2" charset="2"/>
              </a:rPr>
              <a:t>Proportionality Test – 1986 R. v. Oakes</a:t>
            </a:r>
          </a:p>
          <a:p>
            <a:pPr marL="342900" indent="-342900" algn="ctr">
              <a:buAutoNum type="arabicParenR"/>
            </a:pPr>
            <a:r>
              <a:rPr lang="en-US" dirty="0" smtClean="0">
                <a:sym typeface="Wingdings" pitchFamily="2" charset="2"/>
              </a:rPr>
              <a:t>Limitation allows for achievement of important governmental aim</a:t>
            </a:r>
          </a:p>
          <a:p>
            <a:pPr marL="342900" indent="-342900" algn="ctr">
              <a:buAutoNum type="arabicParenR"/>
            </a:pPr>
            <a:r>
              <a:rPr lang="en-US" dirty="0" smtClean="0">
                <a:sym typeface="Wingdings" pitchFamily="2" charset="2"/>
              </a:rPr>
              <a:t>Limitation of rights as minimal as possible</a:t>
            </a:r>
          </a:p>
          <a:p>
            <a:pPr marL="342900" indent="-342900" algn="ctr">
              <a:buAutoNum type="arabicParenR"/>
            </a:pPr>
            <a:r>
              <a:rPr lang="en-US" dirty="0" smtClean="0">
                <a:sym typeface="Wingdings" pitchFamily="2" charset="2"/>
              </a:rPr>
              <a:t>Effect of limitation proportional to its purpose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393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85800"/>
            <a:ext cx="7924800" cy="646664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Fundamental Freedoms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3810000"/>
            <a:ext cx="7924800" cy="25908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Does Section 2 of the Charter protect:</a:t>
            </a:r>
          </a:p>
          <a:p>
            <a:pPr lvl="1"/>
            <a:r>
              <a:rPr lang="en-US" dirty="0" smtClean="0"/>
              <a:t>An employee who, for religious reasons, refused to work on Sundays?</a:t>
            </a:r>
          </a:p>
          <a:p>
            <a:pPr lvl="1"/>
            <a:r>
              <a:rPr lang="en-US" dirty="0" smtClean="0"/>
              <a:t>A student refusing to stand for the national anthem?</a:t>
            </a:r>
          </a:p>
          <a:p>
            <a:pPr lvl="1"/>
            <a:r>
              <a:rPr lang="en-US" dirty="0" smtClean="0"/>
              <a:t>A female athlete who wants to play a male-dominated sport such as rugby or football?</a:t>
            </a:r>
          </a:p>
          <a:p>
            <a:pPr lvl="1"/>
            <a:r>
              <a:rPr lang="en-US" dirty="0" smtClean="0"/>
              <a:t>Someone using the internet to write a derogatory comment about a teacher?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371600"/>
            <a:ext cx="8123731" cy="22960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ounded Rectangle 4"/>
          <p:cNvSpPr/>
          <p:nvPr/>
        </p:nvSpPr>
        <p:spPr>
          <a:xfrm>
            <a:off x="609600" y="1295400"/>
            <a:ext cx="7924800" cy="2372228"/>
          </a:xfrm>
          <a:prstGeom prst="round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5279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85800"/>
            <a:ext cx="6629400" cy="762000"/>
          </a:xfrm>
        </p:spPr>
        <p:txBody>
          <a:bodyPr>
            <a:normAutofit/>
          </a:bodyPr>
          <a:lstStyle/>
          <a:p>
            <a:r>
              <a:rPr lang="en-US" dirty="0" smtClean="0"/>
              <a:t>Democratic Rights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905000"/>
            <a:ext cx="3962400" cy="3657600"/>
          </a:xfrm>
        </p:spPr>
        <p:txBody>
          <a:bodyPr>
            <a:normAutofit/>
          </a:bodyPr>
          <a:lstStyle/>
          <a:p>
            <a:r>
              <a:rPr lang="en-US" dirty="0" smtClean="0"/>
              <a:t>The right to </a:t>
            </a:r>
            <a:r>
              <a:rPr lang="en-US" b="1" dirty="0" smtClean="0"/>
              <a:t>vote</a:t>
            </a:r>
            <a:r>
              <a:rPr lang="en-US" dirty="0" smtClean="0"/>
              <a:t> or run for </a:t>
            </a:r>
            <a:r>
              <a:rPr lang="en-US" b="1" dirty="0" smtClean="0"/>
              <a:t>office</a:t>
            </a:r>
            <a:endParaRPr lang="en-US" dirty="0" smtClean="0"/>
          </a:p>
          <a:p>
            <a:r>
              <a:rPr lang="en-US" dirty="0" smtClean="0"/>
              <a:t>An </a:t>
            </a:r>
            <a:r>
              <a:rPr lang="en-US" b="1" dirty="0" smtClean="0"/>
              <a:t>election</a:t>
            </a:r>
            <a:r>
              <a:rPr lang="en-US" dirty="0" smtClean="0"/>
              <a:t> must be held every </a:t>
            </a:r>
            <a:r>
              <a:rPr lang="en-US" b="1" dirty="0" smtClean="0"/>
              <a:t>five</a:t>
            </a:r>
            <a:r>
              <a:rPr lang="en-US" dirty="0" smtClean="0"/>
              <a:t> years</a:t>
            </a:r>
          </a:p>
          <a:p>
            <a:pPr lvl="1"/>
            <a:r>
              <a:rPr lang="en-US" dirty="0" smtClean="0"/>
              <a:t>Except in the case of a </a:t>
            </a:r>
            <a:r>
              <a:rPr lang="en-US" b="1" dirty="0" smtClean="0"/>
              <a:t>war, invasion, or insurrection</a:t>
            </a:r>
            <a:endParaRPr lang="en-US" dirty="0" smtClean="0"/>
          </a:p>
          <a:p>
            <a:r>
              <a:rPr lang="en-US" dirty="0" smtClean="0"/>
              <a:t>A sitting of </a:t>
            </a:r>
            <a:r>
              <a:rPr lang="en-US" b="1" dirty="0" smtClean="0"/>
              <a:t>parliament</a:t>
            </a:r>
            <a:r>
              <a:rPr lang="en-US" dirty="0" smtClean="0"/>
              <a:t> at least </a:t>
            </a:r>
            <a:r>
              <a:rPr lang="en-US" b="1" dirty="0" smtClean="0"/>
              <a:t>once</a:t>
            </a:r>
            <a:r>
              <a:rPr lang="en-US" dirty="0" smtClean="0"/>
              <a:t> per year</a:t>
            </a: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447800"/>
            <a:ext cx="3771025" cy="4629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76038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609600" y="685800"/>
            <a:ext cx="6629400" cy="76200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Mobility Rights</a:t>
            </a:r>
            <a:endParaRPr lang="en-US" dirty="0"/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609600" y="1752600"/>
            <a:ext cx="3124200" cy="4300538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4008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2471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2588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517904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71907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9202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121408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The right to </a:t>
            </a:r>
            <a:r>
              <a:rPr lang="en-US" b="1" dirty="0" smtClean="0"/>
              <a:t>enter, remain in, </a:t>
            </a:r>
            <a:r>
              <a:rPr lang="en-US" dirty="0" smtClean="0"/>
              <a:t>or </a:t>
            </a:r>
            <a:r>
              <a:rPr lang="en-US" b="1" dirty="0" smtClean="0"/>
              <a:t>leave</a:t>
            </a:r>
            <a:r>
              <a:rPr lang="en-US" dirty="0" smtClean="0"/>
              <a:t> Canada</a:t>
            </a:r>
          </a:p>
          <a:p>
            <a:endParaRPr lang="en-US" dirty="0" smtClean="0"/>
          </a:p>
          <a:p>
            <a:r>
              <a:rPr lang="en-US" dirty="0" smtClean="0"/>
              <a:t>The right to </a:t>
            </a:r>
            <a:r>
              <a:rPr lang="en-US" b="1" dirty="0" smtClean="0"/>
              <a:t>move</a:t>
            </a:r>
            <a:r>
              <a:rPr lang="en-US" dirty="0" smtClean="0"/>
              <a:t> to another province and pursue a </a:t>
            </a:r>
            <a:r>
              <a:rPr lang="en-US" b="1" dirty="0" smtClean="0"/>
              <a:t>livelihood </a:t>
            </a:r>
            <a:endParaRPr lang="en-US" dirty="0" smtClean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1752600"/>
            <a:ext cx="4721002" cy="4300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98145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609600" y="685800"/>
            <a:ext cx="6629400" cy="76200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Legal Rights</a:t>
            </a:r>
            <a:endParaRPr lang="en-US" dirty="0"/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533400" y="1828800"/>
            <a:ext cx="7848600" cy="45720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4008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2471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2588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517904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71907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9202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121408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The right  </a:t>
            </a:r>
            <a:r>
              <a:rPr lang="en-US" b="1" dirty="0" smtClean="0"/>
              <a:t>life, liberty, </a:t>
            </a:r>
            <a:r>
              <a:rPr lang="en-US" dirty="0" smtClean="0"/>
              <a:t>and </a:t>
            </a:r>
            <a:r>
              <a:rPr lang="en-US" b="1" dirty="0" smtClean="0"/>
              <a:t>security</a:t>
            </a:r>
            <a:r>
              <a:rPr lang="en-US" dirty="0" smtClean="0"/>
              <a:t> of person</a:t>
            </a:r>
          </a:p>
          <a:p>
            <a:pPr lvl="1"/>
            <a:r>
              <a:rPr lang="en-US" dirty="0" smtClean="0"/>
              <a:t>No unreasonable </a:t>
            </a:r>
            <a:r>
              <a:rPr lang="en-US" b="1" dirty="0" smtClean="0"/>
              <a:t>search</a:t>
            </a:r>
            <a:r>
              <a:rPr lang="en-US" dirty="0" smtClean="0"/>
              <a:t> or </a:t>
            </a:r>
            <a:r>
              <a:rPr lang="en-US" b="1" dirty="0" smtClean="0"/>
              <a:t>seizure</a:t>
            </a:r>
          </a:p>
          <a:p>
            <a:pPr lvl="1"/>
            <a:r>
              <a:rPr lang="en-US" dirty="0" smtClean="0"/>
              <a:t>No </a:t>
            </a:r>
            <a:r>
              <a:rPr lang="en-US" b="1" dirty="0" smtClean="0"/>
              <a:t>arbitrary</a:t>
            </a:r>
            <a:r>
              <a:rPr lang="en-US" dirty="0" smtClean="0"/>
              <a:t> imprisonment</a:t>
            </a:r>
          </a:p>
          <a:p>
            <a:pPr lvl="1"/>
            <a:r>
              <a:rPr lang="en-US" dirty="0" smtClean="0"/>
              <a:t>Explanation for </a:t>
            </a:r>
            <a:r>
              <a:rPr lang="en-US" b="1" dirty="0" smtClean="0"/>
              <a:t>arrest</a:t>
            </a:r>
            <a:endParaRPr lang="en-US" dirty="0" smtClean="0"/>
          </a:p>
          <a:p>
            <a:pPr lvl="1"/>
            <a:r>
              <a:rPr lang="en-US" b="1" dirty="0" smtClean="0"/>
              <a:t>Legal</a:t>
            </a:r>
            <a:r>
              <a:rPr lang="en-US" dirty="0" smtClean="0"/>
              <a:t> counsel</a:t>
            </a:r>
          </a:p>
          <a:p>
            <a:pPr lvl="1"/>
            <a:r>
              <a:rPr lang="en-US" b="1" dirty="0" err="1" smtClean="0"/>
              <a:t>Habeus</a:t>
            </a:r>
            <a:r>
              <a:rPr lang="en-US" b="1" dirty="0" smtClean="0"/>
              <a:t> Corpus</a:t>
            </a:r>
            <a:r>
              <a:rPr lang="en-US" dirty="0" smtClean="0"/>
              <a:t> </a:t>
            </a:r>
            <a:r>
              <a:rPr lang="en-US" dirty="0" smtClean="0">
                <a:sym typeface="Wingdings" pitchFamily="2" charset="2"/>
              </a:rPr>
              <a:t> right to see a</a:t>
            </a:r>
          </a:p>
          <a:p>
            <a:pPr lvl="1"/>
            <a:r>
              <a:rPr lang="en-US" dirty="0" smtClean="0">
                <a:sym typeface="Wingdings" pitchFamily="2" charset="2"/>
              </a:rPr>
              <a:t> judge within 24 hours of arrest</a:t>
            </a:r>
          </a:p>
          <a:p>
            <a:pPr lvl="1"/>
            <a:r>
              <a:rPr lang="en-US" b="1" dirty="0" smtClean="0">
                <a:sym typeface="Wingdings" pitchFamily="2" charset="2"/>
              </a:rPr>
              <a:t>Innocent</a:t>
            </a:r>
            <a:r>
              <a:rPr lang="en-US" dirty="0" smtClean="0">
                <a:sym typeface="Wingdings" pitchFamily="2" charset="2"/>
              </a:rPr>
              <a:t> until proven </a:t>
            </a:r>
            <a:r>
              <a:rPr lang="en-US" b="1" dirty="0" smtClean="0">
                <a:sym typeface="Wingdings" pitchFamily="2" charset="2"/>
              </a:rPr>
              <a:t>guilty</a:t>
            </a:r>
            <a:endParaRPr lang="en-US" dirty="0" smtClean="0">
              <a:sym typeface="Wingdings" pitchFamily="2" charset="2"/>
            </a:endParaRPr>
          </a:p>
          <a:p>
            <a:pPr lvl="1"/>
            <a:r>
              <a:rPr lang="en-US" dirty="0" smtClean="0">
                <a:sym typeface="Wingdings" pitchFamily="2" charset="2"/>
              </a:rPr>
              <a:t>No </a:t>
            </a:r>
            <a:r>
              <a:rPr lang="en-US" b="1" dirty="0" smtClean="0">
                <a:sym typeface="Wingdings" pitchFamily="2" charset="2"/>
              </a:rPr>
              <a:t>cruel</a:t>
            </a:r>
            <a:r>
              <a:rPr lang="en-US" dirty="0" smtClean="0">
                <a:sym typeface="Wingdings" pitchFamily="2" charset="2"/>
              </a:rPr>
              <a:t> or </a:t>
            </a:r>
            <a:r>
              <a:rPr lang="en-US" b="1" dirty="0" smtClean="0">
                <a:sym typeface="Wingdings" pitchFamily="2" charset="2"/>
              </a:rPr>
              <a:t>unusual</a:t>
            </a:r>
            <a:r>
              <a:rPr lang="en-US" dirty="0" smtClean="0">
                <a:sym typeface="Wingdings" pitchFamily="2" charset="2"/>
              </a:rPr>
              <a:t> treatment</a:t>
            </a:r>
            <a:endParaRPr lang="en-US" dirty="0" smtClean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2667000"/>
            <a:ext cx="2696406" cy="3524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96178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609600" y="685800"/>
            <a:ext cx="6629400" cy="76200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Equality Rights</a:t>
            </a:r>
            <a:endParaRPr lang="en-US" dirty="0"/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609600" y="1818807"/>
            <a:ext cx="4876800" cy="45720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4008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2471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2588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517904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71907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9202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121408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Every individual is </a:t>
            </a:r>
            <a:r>
              <a:rPr lang="en-US" b="1" dirty="0" smtClean="0"/>
              <a:t>equal</a:t>
            </a:r>
            <a:r>
              <a:rPr lang="en-US" dirty="0" smtClean="0"/>
              <a:t> before and under the law</a:t>
            </a:r>
          </a:p>
          <a:p>
            <a:pPr lvl="1"/>
            <a:r>
              <a:rPr lang="en-US" dirty="0" smtClean="0"/>
              <a:t>No discrimination based on:</a:t>
            </a:r>
          </a:p>
          <a:p>
            <a:pPr lvl="2"/>
            <a:r>
              <a:rPr lang="en-US" b="1" dirty="0" smtClean="0"/>
              <a:t>Race</a:t>
            </a:r>
          </a:p>
          <a:p>
            <a:pPr lvl="2"/>
            <a:r>
              <a:rPr lang="en-US" b="1" dirty="0" smtClean="0"/>
              <a:t>Origin</a:t>
            </a:r>
          </a:p>
          <a:p>
            <a:pPr lvl="2"/>
            <a:r>
              <a:rPr lang="en-US" b="1" dirty="0" smtClean="0"/>
              <a:t>Religion</a:t>
            </a:r>
          </a:p>
          <a:p>
            <a:pPr lvl="2"/>
            <a:r>
              <a:rPr lang="en-US" b="1" dirty="0" smtClean="0"/>
              <a:t>Sex</a:t>
            </a:r>
          </a:p>
          <a:p>
            <a:pPr lvl="2"/>
            <a:r>
              <a:rPr lang="en-US" b="1" dirty="0" smtClean="0"/>
              <a:t>Age</a:t>
            </a:r>
          </a:p>
          <a:p>
            <a:pPr lvl="2"/>
            <a:r>
              <a:rPr lang="en-US" b="1" dirty="0" smtClean="0"/>
              <a:t>Disability</a:t>
            </a:r>
            <a:endParaRPr lang="en-US" b="1" dirty="0" smtClean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4832" y="1752600"/>
            <a:ext cx="3413367" cy="3743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03168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609599" y="685800"/>
            <a:ext cx="7848599" cy="76200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Official Languages of Canada</a:t>
            </a:r>
            <a:endParaRPr lang="en-US" dirty="0"/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609600" y="1818807"/>
            <a:ext cx="3657600" cy="45720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4008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2471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2588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517904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71907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9202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121408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 smtClean="0"/>
              <a:t>English</a:t>
            </a:r>
            <a:r>
              <a:rPr lang="en-US" dirty="0" smtClean="0"/>
              <a:t> and </a:t>
            </a:r>
            <a:r>
              <a:rPr lang="en-US" b="1" dirty="0" smtClean="0"/>
              <a:t>French</a:t>
            </a:r>
            <a:r>
              <a:rPr lang="en-US" dirty="0" smtClean="0"/>
              <a:t> have equal status, rights, and privileges</a:t>
            </a:r>
            <a:endParaRPr lang="en-US" b="1" dirty="0" smtClean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1954107"/>
            <a:ext cx="3924300" cy="38370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200400"/>
            <a:ext cx="3520985" cy="29792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35874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151</TotalTime>
  <Words>362</Words>
  <Application>Microsoft Office PowerPoint</Application>
  <PresentationFormat>On-screen Show (4:3)</PresentationFormat>
  <Paragraphs>56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Austin</vt:lpstr>
      <vt:lpstr>The Charter of Rights and Freedoms</vt:lpstr>
      <vt:lpstr>Creating the Charter</vt:lpstr>
      <vt:lpstr>Guarantee of Rights and Freedoms</vt:lpstr>
      <vt:lpstr>Fundamental Freedoms</vt:lpstr>
      <vt:lpstr>Democratic Rights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 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Charter of Rights and Freedoms</dc:title>
  <dc:creator> </dc:creator>
  <cp:lastModifiedBy> </cp:lastModifiedBy>
  <cp:revision>36</cp:revision>
  <dcterms:created xsi:type="dcterms:W3CDTF">2011-10-07T17:17:01Z</dcterms:created>
  <dcterms:modified xsi:type="dcterms:W3CDTF">2011-10-07T19:48:38Z</dcterms:modified>
</cp:coreProperties>
</file>